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20"/>
  </p:notesMasterIdLst>
  <p:sldIdLst>
    <p:sldId id="256" r:id="rId2"/>
    <p:sldId id="803" r:id="rId3"/>
    <p:sldId id="801" r:id="rId4"/>
    <p:sldId id="817" r:id="rId5"/>
    <p:sldId id="816" r:id="rId6"/>
    <p:sldId id="832" r:id="rId7"/>
    <p:sldId id="818" r:id="rId8"/>
    <p:sldId id="833" r:id="rId9"/>
    <p:sldId id="819" r:id="rId10"/>
    <p:sldId id="831" r:id="rId11"/>
    <p:sldId id="820" r:id="rId12"/>
    <p:sldId id="822" r:id="rId13"/>
    <p:sldId id="280" r:id="rId14"/>
    <p:sldId id="837" r:id="rId15"/>
    <p:sldId id="835" r:id="rId16"/>
    <p:sldId id="825" r:id="rId17"/>
    <p:sldId id="836" r:id="rId18"/>
    <p:sldId id="82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93"/>
    <p:restoredTop sz="78169"/>
  </p:normalViewPr>
  <p:slideViewPr>
    <p:cSldViewPr snapToGrid="0">
      <p:cViewPr varScale="1">
        <p:scale>
          <a:sx n="95" d="100"/>
          <a:sy n="95" d="100"/>
        </p:scale>
        <p:origin x="488" y="176"/>
      </p:cViewPr>
      <p:guideLst/>
    </p:cSldViewPr>
  </p:slideViewPr>
  <p:outlineViewPr>
    <p:cViewPr>
      <p:scale>
        <a:sx n="33" d="100"/>
        <a:sy n="33" d="100"/>
      </p:scale>
      <p:origin x="0" y="-3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0A52D1-A306-4381-8D7C-C04D5248F6C1}" type="doc">
      <dgm:prSet loTypeId="urn:microsoft.com/office/officeart/2005/8/layout/cycle1" loCatId="cycle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5278BA-A333-4C79-AADD-CC3ED6B84C6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7018631C-5FAE-48CA-8F12-E810F05D1CC2}" type="parTrans" cxnId="{93EFABC4-327D-45A9-B8CC-1FA616B94D27}">
      <dgm:prSet/>
      <dgm:spPr/>
      <dgm:t>
        <a:bodyPr/>
        <a:lstStyle/>
        <a:p>
          <a:endParaRPr lang="en-US"/>
        </a:p>
      </dgm:t>
    </dgm:pt>
    <dgm:pt modelId="{D1E940F6-BE27-48DB-B0F5-80476A0CFF23}" type="sibTrans" cxnId="{93EFABC4-327D-45A9-B8CC-1FA616B94D27}">
      <dgm:prSet/>
      <dgm:spPr/>
      <dgm:t>
        <a:bodyPr/>
        <a:lstStyle/>
        <a:p>
          <a:endParaRPr lang="en-US"/>
        </a:p>
      </dgm:t>
    </dgm:pt>
    <dgm:pt modelId="{8BF559DA-9C05-4349-9C24-0B43D01DD7E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F9DE52F-E0A8-42D7-9BA8-E52B06B21162}" type="parTrans" cxnId="{F65CD71E-4568-4B6D-9D9E-764294CC9F9D}">
      <dgm:prSet/>
      <dgm:spPr/>
      <dgm:t>
        <a:bodyPr/>
        <a:lstStyle/>
        <a:p>
          <a:endParaRPr lang="en-US"/>
        </a:p>
      </dgm:t>
    </dgm:pt>
    <dgm:pt modelId="{78DDC03D-28EA-437B-AC52-EEE4B87FEE38}" type="sibTrans" cxnId="{F65CD71E-4568-4B6D-9D9E-764294CC9F9D}">
      <dgm:prSet/>
      <dgm:spPr/>
      <dgm:t>
        <a:bodyPr/>
        <a:lstStyle/>
        <a:p>
          <a:endParaRPr lang="en-US"/>
        </a:p>
      </dgm:t>
    </dgm:pt>
    <dgm:pt modelId="{8BEC9C51-37DE-4664-9152-42BAC20FC36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54235C54-364B-4809-9158-3F2D3F82AE66}" type="parTrans" cxnId="{C1171BE0-76D5-4117-AF6C-B4EF405AB2ED}">
      <dgm:prSet/>
      <dgm:spPr/>
      <dgm:t>
        <a:bodyPr/>
        <a:lstStyle/>
        <a:p>
          <a:endParaRPr lang="en-US"/>
        </a:p>
      </dgm:t>
    </dgm:pt>
    <dgm:pt modelId="{FFF39233-CFDB-426F-81AC-21ED9C614C25}" type="sibTrans" cxnId="{C1171BE0-76D5-4117-AF6C-B4EF405AB2ED}">
      <dgm:prSet/>
      <dgm:spPr/>
      <dgm:t>
        <a:bodyPr/>
        <a:lstStyle/>
        <a:p>
          <a:endParaRPr lang="en-US"/>
        </a:p>
      </dgm:t>
    </dgm:pt>
    <dgm:pt modelId="{6FC1DE2C-39E5-46D5-8698-D9B723D67CCE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CC4AF239-D9C6-420E-8726-22A78F506BFD}" type="parTrans" cxnId="{4050C8C0-546A-466F-A7EA-BE18E8F7ADFC}">
      <dgm:prSet/>
      <dgm:spPr/>
      <dgm:t>
        <a:bodyPr/>
        <a:lstStyle/>
        <a:p>
          <a:endParaRPr lang="en-US"/>
        </a:p>
      </dgm:t>
    </dgm:pt>
    <dgm:pt modelId="{604F4FC2-69FF-40FC-8DFF-F0ABBFCCFD05}" type="sibTrans" cxnId="{4050C8C0-546A-466F-A7EA-BE18E8F7ADFC}">
      <dgm:prSet/>
      <dgm:spPr/>
      <dgm:t>
        <a:bodyPr/>
        <a:lstStyle/>
        <a:p>
          <a:endParaRPr lang="en-US"/>
        </a:p>
      </dgm:t>
    </dgm:pt>
    <dgm:pt modelId="{9B1D9B01-D78A-4550-A90B-9358E5F9FBE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E80AC84-3D5A-45AA-9CAD-CFACCEFD0081}" type="parTrans" cxnId="{C4AF5BE8-AC31-4445-AF39-6D5E0D39ACAD}">
      <dgm:prSet/>
      <dgm:spPr/>
      <dgm:t>
        <a:bodyPr/>
        <a:lstStyle/>
        <a:p>
          <a:endParaRPr lang="en-US"/>
        </a:p>
      </dgm:t>
    </dgm:pt>
    <dgm:pt modelId="{E5DFF987-4B25-49B1-A07D-566780351101}" type="sibTrans" cxnId="{C4AF5BE8-AC31-4445-AF39-6D5E0D39ACAD}">
      <dgm:prSet/>
      <dgm:spPr/>
      <dgm:t>
        <a:bodyPr/>
        <a:lstStyle/>
        <a:p>
          <a:endParaRPr lang="en-US"/>
        </a:p>
      </dgm:t>
    </dgm:pt>
    <dgm:pt modelId="{86ACD03A-42F9-49F0-B8D9-FF1B2BD68FA9}" type="pres">
      <dgm:prSet presAssocID="{C00A52D1-A306-4381-8D7C-C04D5248F6C1}" presName="cycle" presStyleCnt="0">
        <dgm:presLayoutVars>
          <dgm:dir/>
          <dgm:resizeHandles val="exact"/>
        </dgm:presLayoutVars>
      </dgm:prSet>
      <dgm:spPr/>
    </dgm:pt>
    <dgm:pt modelId="{1A75EFB7-4FC3-4645-8D2D-D6BD3CED89A5}" type="pres">
      <dgm:prSet presAssocID="{FB5278BA-A333-4C79-AADD-CC3ED6B84C66}" presName="dummy" presStyleCnt="0"/>
      <dgm:spPr/>
    </dgm:pt>
    <dgm:pt modelId="{AB10913F-BC57-4682-932E-B37A8ED8A996}" type="pres">
      <dgm:prSet presAssocID="{FB5278BA-A333-4C79-AADD-CC3ED6B84C66}" presName="node" presStyleLbl="revTx" presStyleIdx="0" presStyleCnt="5">
        <dgm:presLayoutVars>
          <dgm:bulletEnabled val="1"/>
        </dgm:presLayoutVars>
      </dgm:prSet>
      <dgm:spPr/>
    </dgm:pt>
    <dgm:pt modelId="{79A86376-1851-46B1-8F45-2398073455AA}" type="pres">
      <dgm:prSet presAssocID="{D1E940F6-BE27-48DB-B0F5-80476A0CFF23}" presName="sibTrans" presStyleLbl="node1" presStyleIdx="0" presStyleCnt="5"/>
      <dgm:spPr/>
    </dgm:pt>
    <dgm:pt modelId="{86EC9B92-693B-4B7A-9EA2-BCA7526A75EB}" type="pres">
      <dgm:prSet presAssocID="{8BF559DA-9C05-4349-9C24-0B43D01DD7E0}" presName="dummy" presStyleCnt="0"/>
      <dgm:spPr/>
    </dgm:pt>
    <dgm:pt modelId="{DB18C48B-7232-4631-8D30-7E5E7B777393}" type="pres">
      <dgm:prSet presAssocID="{8BF559DA-9C05-4349-9C24-0B43D01DD7E0}" presName="node" presStyleLbl="revTx" presStyleIdx="1" presStyleCnt="5">
        <dgm:presLayoutVars>
          <dgm:bulletEnabled val="1"/>
        </dgm:presLayoutVars>
      </dgm:prSet>
      <dgm:spPr/>
    </dgm:pt>
    <dgm:pt modelId="{E97128B5-787A-4B6F-B5F4-35A03E79DBD5}" type="pres">
      <dgm:prSet presAssocID="{78DDC03D-28EA-437B-AC52-EEE4B87FEE38}" presName="sibTrans" presStyleLbl="node1" presStyleIdx="1" presStyleCnt="5"/>
      <dgm:spPr/>
    </dgm:pt>
    <dgm:pt modelId="{D586C60E-B0B2-4A32-9B6C-F6B6F6F8CDA5}" type="pres">
      <dgm:prSet presAssocID="{8BEC9C51-37DE-4664-9152-42BAC20FC36A}" presName="dummy" presStyleCnt="0"/>
      <dgm:spPr/>
    </dgm:pt>
    <dgm:pt modelId="{216A3E68-0E0D-46B6-9EAE-7DC52CF8353C}" type="pres">
      <dgm:prSet presAssocID="{8BEC9C51-37DE-4664-9152-42BAC20FC36A}" presName="node" presStyleLbl="revTx" presStyleIdx="2" presStyleCnt="5">
        <dgm:presLayoutVars>
          <dgm:bulletEnabled val="1"/>
        </dgm:presLayoutVars>
      </dgm:prSet>
      <dgm:spPr/>
    </dgm:pt>
    <dgm:pt modelId="{6E9F4D52-1A14-478F-BDD5-9EF63E7D9618}" type="pres">
      <dgm:prSet presAssocID="{FFF39233-CFDB-426F-81AC-21ED9C614C25}" presName="sibTrans" presStyleLbl="node1" presStyleIdx="2" presStyleCnt="5"/>
      <dgm:spPr/>
    </dgm:pt>
    <dgm:pt modelId="{7C8F783A-666E-46E2-AB41-C1B1FACCC7EA}" type="pres">
      <dgm:prSet presAssocID="{6FC1DE2C-39E5-46D5-8698-D9B723D67CCE}" presName="dummy" presStyleCnt="0"/>
      <dgm:spPr/>
    </dgm:pt>
    <dgm:pt modelId="{54988924-B546-4255-8FED-1E95990B002B}" type="pres">
      <dgm:prSet presAssocID="{6FC1DE2C-39E5-46D5-8698-D9B723D67CCE}" presName="node" presStyleLbl="revTx" presStyleIdx="3" presStyleCnt="5">
        <dgm:presLayoutVars>
          <dgm:bulletEnabled val="1"/>
        </dgm:presLayoutVars>
      </dgm:prSet>
      <dgm:spPr/>
    </dgm:pt>
    <dgm:pt modelId="{B93EFC3D-73D7-4E3D-9388-0DFF0550408C}" type="pres">
      <dgm:prSet presAssocID="{604F4FC2-69FF-40FC-8DFF-F0ABBFCCFD05}" presName="sibTrans" presStyleLbl="node1" presStyleIdx="3" presStyleCnt="5"/>
      <dgm:spPr/>
    </dgm:pt>
    <dgm:pt modelId="{C3933075-AA81-4033-B875-0BAF79695EF8}" type="pres">
      <dgm:prSet presAssocID="{9B1D9B01-D78A-4550-A90B-9358E5F9FBEA}" presName="dummy" presStyleCnt="0"/>
      <dgm:spPr/>
    </dgm:pt>
    <dgm:pt modelId="{D27200E2-72B1-4F19-8B5D-82EAD8AF298F}" type="pres">
      <dgm:prSet presAssocID="{9B1D9B01-D78A-4550-A90B-9358E5F9FBEA}" presName="node" presStyleLbl="revTx" presStyleIdx="4" presStyleCnt="5">
        <dgm:presLayoutVars>
          <dgm:bulletEnabled val="1"/>
        </dgm:presLayoutVars>
      </dgm:prSet>
      <dgm:spPr/>
    </dgm:pt>
    <dgm:pt modelId="{A0A19372-D598-423B-9BA0-B492114B2612}" type="pres">
      <dgm:prSet presAssocID="{E5DFF987-4B25-49B1-A07D-566780351101}" presName="sibTrans" presStyleLbl="node1" presStyleIdx="4" presStyleCnt="5" custLinFactNeighborY="-2190"/>
      <dgm:spPr/>
    </dgm:pt>
  </dgm:ptLst>
  <dgm:cxnLst>
    <dgm:cxn modelId="{B1431F19-DB6E-4DD8-8BED-DA9D503C6876}" type="presOf" srcId="{9B1D9B01-D78A-4550-A90B-9358E5F9FBEA}" destId="{D27200E2-72B1-4F19-8B5D-82EAD8AF298F}" srcOrd="0" destOrd="0" presId="urn:microsoft.com/office/officeart/2005/8/layout/cycle1"/>
    <dgm:cxn modelId="{DD91F01C-8356-4097-A683-207F656917F7}" type="presOf" srcId="{FFF39233-CFDB-426F-81AC-21ED9C614C25}" destId="{6E9F4D52-1A14-478F-BDD5-9EF63E7D9618}" srcOrd="0" destOrd="0" presId="urn:microsoft.com/office/officeart/2005/8/layout/cycle1"/>
    <dgm:cxn modelId="{1F2CC11E-1C2E-4995-A60B-4141E8368199}" type="presOf" srcId="{78DDC03D-28EA-437B-AC52-EEE4B87FEE38}" destId="{E97128B5-787A-4B6F-B5F4-35A03E79DBD5}" srcOrd="0" destOrd="0" presId="urn:microsoft.com/office/officeart/2005/8/layout/cycle1"/>
    <dgm:cxn modelId="{F65CD71E-4568-4B6D-9D9E-764294CC9F9D}" srcId="{C00A52D1-A306-4381-8D7C-C04D5248F6C1}" destId="{8BF559DA-9C05-4349-9C24-0B43D01DD7E0}" srcOrd="1" destOrd="0" parTransId="{9F9DE52F-E0A8-42D7-9BA8-E52B06B21162}" sibTransId="{78DDC03D-28EA-437B-AC52-EEE4B87FEE38}"/>
    <dgm:cxn modelId="{383A077C-E5D3-4F2B-A522-7AF2CD81F88D}" type="presOf" srcId="{8BF559DA-9C05-4349-9C24-0B43D01DD7E0}" destId="{DB18C48B-7232-4631-8D30-7E5E7B777393}" srcOrd="0" destOrd="0" presId="urn:microsoft.com/office/officeart/2005/8/layout/cycle1"/>
    <dgm:cxn modelId="{E1C36889-B10C-4BE5-B93D-DA03D23FFA62}" type="presOf" srcId="{604F4FC2-69FF-40FC-8DFF-F0ABBFCCFD05}" destId="{B93EFC3D-73D7-4E3D-9388-0DFF0550408C}" srcOrd="0" destOrd="0" presId="urn:microsoft.com/office/officeart/2005/8/layout/cycle1"/>
    <dgm:cxn modelId="{FE38BCB1-D06A-442C-B29E-F3AB6B110910}" type="presOf" srcId="{C00A52D1-A306-4381-8D7C-C04D5248F6C1}" destId="{86ACD03A-42F9-49F0-B8D9-FF1B2BD68FA9}" srcOrd="0" destOrd="0" presId="urn:microsoft.com/office/officeart/2005/8/layout/cycle1"/>
    <dgm:cxn modelId="{4050C8C0-546A-466F-A7EA-BE18E8F7ADFC}" srcId="{C00A52D1-A306-4381-8D7C-C04D5248F6C1}" destId="{6FC1DE2C-39E5-46D5-8698-D9B723D67CCE}" srcOrd="3" destOrd="0" parTransId="{CC4AF239-D9C6-420E-8726-22A78F506BFD}" sibTransId="{604F4FC2-69FF-40FC-8DFF-F0ABBFCCFD05}"/>
    <dgm:cxn modelId="{8A2A47C3-90C4-4797-B40D-1EBF79CBD90B}" type="presOf" srcId="{D1E940F6-BE27-48DB-B0F5-80476A0CFF23}" destId="{79A86376-1851-46B1-8F45-2398073455AA}" srcOrd="0" destOrd="0" presId="urn:microsoft.com/office/officeart/2005/8/layout/cycle1"/>
    <dgm:cxn modelId="{93EFABC4-327D-45A9-B8CC-1FA616B94D27}" srcId="{C00A52D1-A306-4381-8D7C-C04D5248F6C1}" destId="{FB5278BA-A333-4C79-AADD-CC3ED6B84C66}" srcOrd="0" destOrd="0" parTransId="{7018631C-5FAE-48CA-8F12-E810F05D1CC2}" sibTransId="{D1E940F6-BE27-48DB-B0F5-80476A0CFF23}"/>
    <dgm:cxn modelId="{C1171BE0-76D5-4117-AF6C-B4EF405AB2ED}" srcId="{C00A52D1-A306-4381-8D7C-C04D5248F6C1}" destId="{8BEC9C51-37DE-4664-9152-42BAC20FC36A}" srcOrd="2" destOrd="0" parTransId="{54235C54-364B-4809-9158-3F2D3F82AE66}" sibTransId="{FFF39233-CFDB-426F-81AC-21ED9C614C25}"/>
    <dgm:cxn modelId="{209875E0-B7A7-438B-A7AF-4700CEF47E61}" type="presOf" srcId="{E5DFF987-4B25-49B1-A07D-566780351101}" destId="{A0A19372-D598-423B-9BA0-B492114B2612}" srcOrd="0" destOrd="0" presId="urn:microsoft.com/office/officeart/2005/8/layout/cycle1"/>
    <dgm:cxn modelId="{935858E5-082D-42A6-8D1B-7D1C57A5C99E}" type="presOf" srcId="{6FC1DE2C-39E5-46D5-8698-D9B723D67CCE}" destId="{54988924-B546-4255-8FED-1E95990B002B}" srcOrd="0" destOrd="0" presId="urn:microsoft.com/office/officeart/2005/8/layout/cycle1"/>
    <dgm:cxn modelId="{C4AF5BE8-AC31-4445-AF39-6D5E0D39ACAD}" srcId="{C00A52D1-A306-4381-8D7C-C04D5248F6C1}" destId="{9B1D9B01-D78A-4550-A90B-9358E5F9FBEA}" srcOrd="4" destOrd="0" parTransId="{2E80AC84-3D5A-45AA-9CAD-CFACCEFD0081}" sibTransId="{E5DFF987-4B25-49B1-A07D-566780351101}"/>
    <dgm:cxn modelId="{A4659CF2-E4A7-4037-BAE6-394C3B92DFAC}" type="presOf" srcId="{8BEC9C51-37DE-4664-9152-42BAC20FC36A}" destId="{216A3E68-0E0D-46B6-9EAE-7DC52CF8353C}" srcOrd="0" destOrd="0" presId="urn:microsoft.com/office/officeart/2005/8/layout/cycle1"/>
    <dgm:cxn modelId="{7271CCFA-97FE-4566-AD69-C7AA954FE3F1}" type="presOf" srcId="{FB5278BA-A333-4C79-AADD-CC3ED6B84C66}" destId="{AB10913F-BC57-4682-932E-B37A8ED8A996}" srcOrd="0" destOrd="0" presId="urn:microsoft.com/office/officeart/2005/8/layout/cycle1"/>
    <dgm:cxn modelId="{0063E003-D58E-417E-B53C-16D8449F0764}" type="presParOf" srcId="{86ACD03A-42F9-49F0-B8D9-FF1B2BD68FA9}" destId="{1A75EFB7-4FC3-4645-8D2D-D6BD3CED89A5}" srcOrd="0" destOrd="0" presId="urn:microsoft.com/office/officeart/2005/8/layout/cycle1"/>
    <dgm:cxn modelId="{43F6E67B-C4EF-49A4-95B2-AA1B643AE804}" type="presParOf" srcId="{86ACD03A-42F9-49F0-B8D9-FF1B2BD68FA9}" destId="{AB10913F-BC57-4682-932E-B37A8ED8A996}" srcOrd="1" destOrd="0" presId="urn:microsoft.com/office/officeart/2005/8/layout/cycle1"/>
    <dgm:cxn modelId="{71556388-BAD8-4085-812F-99B0DA4D6018}" type="presParOf" srcId="{86ACD03A-42F9-49F0-B8D9-FF1B2BD68FA9}" destId="{79A86376-1851-46B1-8F45-2398073455AA}" srcOrd="2" destOrd="0" presId="urn:microsoft.com/office/officeart/2005/8/layout/cycle1"/>
    <dgm:cxn modelId="{A98A3930-FCE8-48A0-B48A-1F8E4054C1FB}" type="presParOf" srcId="{86ACD03A-42F9-49F0-B8D9-FF1B2BD68FA9}" destId="{86EC9B92-693B-4B7A-9EA2-BCA7526A75EB}" srcOrd="3" destOrd="0" presId="urn:microsoft.com/office/officeart/2005/8/layout/cycle1"/>
    <dgm:cxn modelId="{B7875B36-EBCA-4867-81D9-FA4DF41CDE0C}" type="presParOf" srcId="{86ACD03A-42F9-49F0-B8D9-FF1B2BD68FA9}" destId="{DB18C48B-7232-4631-8D30-7E5E7B777393}" srcOrd="4" destOrd="0" presId="urn:microsoft.com/office/officeart/2005/8/layout/cycle1"/>
    <dgm:cxn modelId="{EEE78C4D-B71E-41C2-BD97-F5C910E21660}" type="presParOf" srcId="{86ACD03A-42F9-49F0-B8D9-FF1B2BD68FA9}" destId="{E97128B5-787A-4B6F-B5F4-35A03E79DBD5}" srcOrd="5" destOrd="0" presId="urn:microsoft.com/office/officeart/2005/8/layout/cycle1"/>
    <dgm:cxn modelId="{BE02E1CD-6AA1-4D0E-A368-232CD97E4A02}" type="presParOf" srcId="{86ACD03A-42F9-49F0-B8D9-FF1B2BD68FA9}" destId="{D586C60E-B0B2-4A32-9B6C-F6B6F6F8CDA5}" srcOrd="6" destOrd="0" presId="urn:microsoft.com/office/officeart/2005/8/layout/cycle1"/>
    <dgm:cxn modelId="{5447D88D-2375-4F2A-8CD3-0E3851750D37}" type="presParOf" srcId="{86ACD03A-42F9-49F0-B8D9-FF1B2BD68FA9}" destId="{216A3E68-0E0D-46B6-9EAE-7DC52CF8353C}" srcOrd="7" destOrd="0" presId="urn:microsoft.com/office/officeart/2005/8/layout/cycle1"/>
    <dgm:cxn modelId="{DABAFF26-AF37-4A51-9833-AAC7D6E0CD31}" type="presParOf" srcId="{86ACD03A-42F9-49F0-B8D9-FF1B2BD68FA9}" destId="{6E9F4D52-1A14-478F-BDD5-9EF63E7D9618}" srcOrd="8" destOrd="0" presId="urn:microsoft.com/office/officeart/2005/8/layout/cycle1"/>
    <dgm:cxn modelId="{4FD0B1FB-926E-4775-A9F4-E48CA1EBFA64}" type="presParOf" srcId="{86ACD03A-42F9-49F0-B8D9-FF1B2BD68FA9}" destId="{7C8F783A-666E-46E2-AB41-C1B1FACCC7EA}" srcOrd="9" destOrd="0" presId="urn:microsoft.com/office/officeart/2005/8/layout/cycle1"/>
    <dgm:cxn modelId="{25B025CB-1778-448D-ADBB-52137CB11B8E}" type="presParOf" srcId="{86ACD03A-42F9-49F0-B8D9-FF1B2BD68FA9}" destId="{54988924-B546-4255-8FED-1E95990B002B}" srcOrd="10" destOrd="0" presId="urn:microsoft.com/office/officeart/2005/8/layout/cycle1"/>
    <dgm:cxn modelId="{C524A34A-E22B-48B9-A3F7-0B736D77639B}" type="presParOf" srcId="{86ACD03A-42F9-49F0-B8D9-FF1B2BD68FA9}" destId="{B93EFC3D-73D7-4E3D-9388-0DFF0550408C}" srcOrd="11" destOrd="0" presId="urn:microsoft.com/office/officeart/2005/8/layout/cycle1"/>
    <dgm:cxn modelId="{89BDF2E2-7131-4FCD-83FF-E168247A71B1}" type="presParOf" srcId="{86ACD03A-42F9-49F0-B8D9-FF1B2BD68FA9}" destId="{C3933075-AA81-4033-B875-0BAF79695EF8}" srcOrd="12" destOrd="0" presId="urn:microsoft.com/office/officeart/2005/8/layout/cycle1"/>
    <dgm:cxn modelId="{2C580096-D13E-44EF-AEE4-CC119F48F4C9}" type="presParOf" srcId="{86ACD03A-42F9-49F0-B8D9-FF1B2BD68FA9}" destId="{D27200E2-72B1-4F19-8B5D-82EAD8AF298F}" srcOrd="13" destOrd="0" presId="urn:microsoft.com/office/officeart/2005/8/layout/cycle1"/>
    <dgm:cxn modelId="{ABDE5746-E38E-4177-B75E-98B2AEECD641}" type="presParOf" srcId="{86ACD03A-42F9-49F0-B8D9-FF1B2BD68FA9}" destId="{A0A19372-D598-423B-9BA0-B492114B2612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0913F-BC57-4682-932E-B37A8ED8A996}">
      <dsp:nvSpPr>
        <dsp:cNvPr id="0" name=""/>
        <dsp:cNvSpPr/>
      </dsp:nvSpPr>
      <dsp:spPr>
        <a:xfrm>
          <a:off x="1778795" y="14798"/>
          <a:ext cx="507186" cy="507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  <a:sp3d extrusionH="28000" prstMaterial="matte"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 </a:t>
          </a:r>
        </a:p>
      </dsp:txBody>
      <dsp:txXfrm>
        <a:off x="1778795" y="14798"/>
        <a:ext cx="507186" cy="507186"/>
      </dsp:txXfrm>
    </dsp:sp>
    <dsp:sp modelId="{79A86376-1851-46B1-8F45-2398073455AA}">
      <dsp:nvSpPr>
        <dsp:cNvPr id="0" name=""/>
        <dsp:cNvSpPr/>
      </dsp:nvSpPr>
      <dsp:spPr>
        <a:xfrm>
          <a:off x="585876" y="145"/>
          <a:ext cx="1901378" cy="1901378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18C48B-7232-4631-8D30-7E5E7B777393}">
      <dsp:nvSpPr>
        <dsp:cNvPr id="0" name=""/>
        <dsp:cNvSpPr/>
      </dsp:nvSpPr>
      <dsp:spPr>
        <a:xfrm>
          <a:off x="2085231" y="957911"/>
          <a:ext cx="507186" cy="507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  <a:sp3d extrusionH="28000" prstMaterial="matte"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 </a:t>
          </a:r>
        </a:p>
      </dsp:txBody>
      <dsp:txXfrm>
        <a:off x="2085231" y="957911"/>
        <a:ext cx="507186" cy="507186"/>
      </dsp:txXfrm>
    </dsp:sp>
    <dsp:sp modelId="{E97128B5-787A-4B6F-B5F4-35A03E79DBD5}">
      <dsp:nvSpPr>
        <dsp:cNvPr id="0" name=""/>
        <dsp:cNvSpPr/>
      </dsp:nvSpPr>
      <dsp:spPr>
        <a:xfrm>
          <a:off x="585876" y="145"/>
          <a:ext cx="1901378" cy="1901378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6A3E68-0E0D-46B6-9EAE-7DC52CF8353C}">
      <dsp:nvSpPr>
        <dsp:cNvPr id="0" name=""/>
        <dsp:cNvSpPr/>
      </dsp:nvSpPr>
      <dsp:spPr>
        <a:xfrm>
          <a:off x="1282972" y="1540787"/>
          <a:ext cx="507186" cy="507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  <a:sp3d extrusionH="28000" prstMaterial="matte"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 </a:t>
          </a:r>
        </a:p>
      </dsp:txBody>
      <dsp:txXfrm>
        <a:off x="1282972" y="1540787"/>
        <a:ext cx="507186" cy="507186"/>
      </dsp:txXfrm>
    </dsp:sp>
    <dsp:sp modelId="{6E9F4D52-1A14-478F-BDD5-9EF63E7D9618}">
      <dsp:nvSpPr>
        <dsp:cNvPr id="0" name=""/>
        <dsp:cNvSpPr/>
      </dsp:nvSpPr>
      <dsp:spPr>
        <a:xfrm>
          <a:off x="585876" y="145"/>
          <a:ext cx="1901378" cy="1901378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988924-B546-4255-8FED-1E95990B002B}">
      <dsp:nvSpPr>
        <dsp:cNvPr id="0" name=""/>
        <dsp:cNvSpPr/>
      </dsp:nvSpPr>
      <dsp:spPr>
        <a:xfrm>
          <a:off x="480712" y="957911"/>
          <a:ext cx="507186" cy="507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  <a:sp3d extrusionH="28000" prstMaterial="matte"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 </a:t>
          </a:r>
        </a:p>
      </dsp:txBody>
      <dsp:txXfrm>
        <a:off x="480712" y="957911"/>
        <a:ext cx="507186" cy="507186"/>
      </dsp:txXfrm>
    </dsp:sp>
    <dsp:sp modelId="{B93EFC3D-73D7-4E3D-9388-0DFF0550408C}">
      <dsp:nvSpPr>
        <dsp:cNvPr id="0" name=""/>
        <dsp:cNvSpPr/>
      </dsp:nvSpPr>
      <dsp:spPr>
        <a:xfrm>
          <a:off x="585876" y="145"/>
          <a:ext cx="1901378" cy="1901378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7200E2-72B1-4F19-8B5D-82EAD8AF298F}">
      <dsp:nvSpPr>
        <dsp:cNvPr id="0" name=""/>
        <dsp:cNvSpPr/>
      </dsp:nvSpPr>
      <dsp:spPr>
        <a:xfrm>
          <a:off x="787148" y="14798"/>
          <a:ext cx="507186" cy="507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  <a:sp3d extrusionH="28000" prstMaterial="matte"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 </a:t>
          </a:r>
        </a:p>
      </dsp:txBody>
      <dsp:txXfrm>
        <a:off x="787148" y="14798"/>
        <a:ext cx="507186" cy="507186"/>
      </dsp:txXfrm>
    </dsp:sp>
    <dsp:sp modelId="{A0A19372-D598-423B-9BA0-B492114B2612}">
      <dsp:nvSpPr>
        <dsp:cNvPr id="0" name=""/>
        <dsp:cNvSpPr/>
      </dsp:nvSpPr>
      <dsp:spPr>
        <a:xfrm>
          <a:off x="585876" y="-41494"/>
          <a:ext cx="1901378" cy="1901378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8F077-515A-7943-B6D7-90EC4CD61C7C}" type="datetimeFigureOut">
              <a:rPr lang="en-AU" smtClean="0"/>
              <a:t>20/7/2023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7C1BD-427D-494E-8BD8-E2F0CEDDC6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80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Topographic map with hills and rivers. </a:t>
            </a:r>
          </a:p>
          <a:p>
            <a:r>
              <a:rPr lang="en-AU" dirty="0"/>
              <a:t>stone represent the </a:t>
            </a:r>
            <a:r>
              <a:rPr lang="en-AU" dirty="0" err="1"/>
              <a:t>Odet</a:t>
            </a:r>
            <a:r>
              <a:rPr lang="en-AU" dirty="0"/>
              <a:t> River and its valley – 80% resemblance to an 29 km stretch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610A9D-F406-4229-9A01-B73D886CB2A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8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7C1BD-427D-494E-8BD8-E2F0CEDDC6B8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5574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0125-1760-184C-BD52-3F46C0700EA4}" type="datetimeFigureOut">
              <a:rPr lang="en-AU" smtClean="0"/>
              <a:t>20/7/2023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1AF1-E694-A948-9880-89CAD44EF9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1144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0125-1760-184C-BD52-3F46C0700EA4}" type="datetimeFigureOut">
              <a:rPr lang="en-AU" smtClean="0"/>
              <a:t>20/7/2023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1AF1-E694-A948-9880-89CAD44EF9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6230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0125-1760-184C-BD52-3F46C0700EA4}" type="datetimeFigureOut">
              <a:rPr lang="en-AU" smtClean="0"/>
              <a:t>20/7/2023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1AF1-E694-A948-9880-89CAD44EF9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3806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682625" y="-177799"/>
            <a:ext cx="9810752" cy="1384103"/>
          </a:xfrm>
          <a:prstGeom prst="rect">
            <a:avLst/>
          </a:prstGeom>
        </p:spPr>
        <p:txBody>
          <a:bodyPr lIns="0" tIns="0" rIns="0" bIns="0" anchor="b"/>
          <a:lstStyle>
            <a:lvl1pPr defTabSz="410750">
              <a:defRPr sz="4500"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15200" y="6172201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076554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0125-1760-184C-BD52-3F46C0700EA4}" type="datetimeFigureOut">
              <a:rPr lang="en-AU" smtClean="0"/>
              <a:t>20/7/2023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1AF1-E694-A948-9880-89CAD44EF9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4373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0125-1760-184C-BD52-3F46C0700EA4}" type="datetimeFigureOut">
              <a:rPr lang="en-AU" smtClean="0"/>
              <a:t>20/7/2023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1AF1-E694-A948-9880-89CAD44EF9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3221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0125-1760-184C-BD52-3F46C0700EA4}" type="datetimeFigureOut">
              <a:rPr lang="en-AU" smtClean="0"/>
              <a:t>20/7/2023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1AF1-E694-A948-9880-89CAD44EF9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292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0125-1760-184C-BD52-3F46C0700EA4}" type="datetimeFigureOut">
              <a:rPr lang="en-AU" smtClean="0"/>
              <a:t>20/7/2023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1AF1-E694-A948-9880-89CAD44EF9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948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0125-1760-184C-BD52-3F46C0700EA4}" type="datetimeFigureOut">
              <a:rPr lang="en-AU" smtClean="0"/>
              <a:t>20/7/2023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1AF1-E694-A948-9880-89CAD44EF9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934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0125-1760-184C-BD52-3F46C0700EA4}" type="datetimeFigureOut">
              <a:rPr lang="en-AU" smtClean="0"/>
              <a:t>20/7/2023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1AF1-E694-A948-9880-89CAD44EF9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0868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0125-1760-184C-BD52-3F46C0700EA4}" type="datetimeFigureOut">
              <a:rPr lang="en-AU" smtClean="0"/>
              <a:t>20/7/2023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1AF1-E694-A948-9880-89CAD44EF9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0392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0125-1760-184C-BD52-3F46C0700EA4}" type="datetimeFigureOut">
              <a:rPr lang="en-AU" smtClean="0"/>
              <a:t>20/7/2023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1AF1-E694-A948-9880-89CAD44EF9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6058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C0125-1760-184C-BD52-3F46C0700EA4}" type="datetimeFigureOut">
              <a:rPr lang="en-AU" smtClean="0"/>
              <a:t>20/7/2023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31AF1-E694-A948-9880-89CAD44EF9B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1937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rojectlive.org.au/exploration-metavers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gif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7EC4-EF13-ACCB-E708-25FD013E3F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Visualisation and interaction methods for 3D phenomena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F681C-AA0D-545D-E022-B8D17853FC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Mark Lindsay – CSIRO</a:t>
            </a:r>
          </a:p>
          <a:p>
            <a:endParaRPr lang="en-AU" dirty="0"/>
          </a:p>
          <a:p>
            <a:r>
              <a:rPr lang="en-AU" dirty="0"/>
              <a:t>3D modelling and Loop workshop</a:t>
            </a:r>
          </a:p>
          <a:p>
            <a:r>
              <a:rPr lang="en-AU" dirty="0"/>
              <a:t>6</a:t>
            </a:r>
            <a:r>
              <a:rPr lang="en-AU" baseline="30000" dirty="0"/>
              <a:t>th</a:t>
            </a:r>
            <a:r>
              <a:rPr lang="en-AU" dirty="0"/>
              <a:t> International Archean Symposium, Fremantle / </a:t>
            </a:r>
            <a:r>
              <a:rPr lang="en-AU" dirty="0" err="1"/>
              <a:t>Walyalup</a:t>
            </a:r>
            <a:endParaRPr lang="en-A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9EB9F3-B3C8-5C80-DA68-7A96A5859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885" y="228600"/>
            <a:ext cx="1119734" cy="113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723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473" y="6104999"/>
            <a:ext cx="2267527" cy="752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215155"/>
            <a:ext cx="1549679" cy="53268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F6B3D7-D78C-F94B-B6D8-720B5D57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9529B6-F3B3-1D45-B3C1-CB518A7944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Difficulties of presenting multivariate model inputs with their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2E8A4-B7CF-3E6B-C643-8ABDF26FA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0" y="1839911"/>
            <a:ext cx="5934912" cy="433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7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F6B3D7-D78C-F94B-B6D8-720B5D57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Visualisation</a:t>
            </a:r>
            <a:r>
              <a:rPr lang="en-US" dirty="0"/>
              <a:t> ~ Communication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9529B6-F3B3-1D45-B3C1-CB518A7944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200" dirty="0"/>
              <a:t>Models (</a:t>
            </a:r>
            <a:r>
              <a:rPr lang="en-US" sz="3200" dirty="0" err="1"/>
              <a:t>inc.</a:t>
            </a:r>
            <a:r>
              <a:rPr lang="en-US" sz="3200" dirty="0"/>
              <a:t> 3D) need to be predictive or generate inference</a:t>
            </a:r>
          </a:p>
          <a:p>
            <a:r>
              <a:rPr lang="en-US" sz="3200" dirty="0"/>
              <a:t>Requires interaction and sharing between participants</a:t>
            </a:r>
          </a:p>
          <a:p>
            <a:r>
              <a:rPr lang="en-US" sz="3200" dirty="0"/>
              <a:t>Collaboration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928019-6E9E-744C-9C09-0A3C0924D7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dirty="0"/>
              <a:t>Scenarios for robust decisions</a:t>
            </a:r>
          </a:p>
          <a:p>
            <a:r>
              <a:rPr lang="en-GB" dirty="0"/>
              <a:t>help us investigate our assumptions;</a:t>
            </a:r>
          </a:p>
          <a:p>
            <a:r>
              <a:rPr lang="en-GB" dirty="0"/>
              <a:t>highlight important processes and decision points;</a:t>
            </a:r>
          </a:p>
          <a:p>
            <a:r>
              <a:rPr lang="en-GB" dirty="0"/>
              <a:t>engage different stakeholders;</a:t>
            </a:r>
          </a:p>
          <a:p>
            <a:r>
              <a:rPr lang="en-GB" dirty="0"/>
              <a:t>provide insight into what is possible</a:t>
            </a:r>
          </a:p>
          <a:p>
            <a:r>
              <a:rPr lang="en-GB" dirty="0"/>
              <a:t>provide visions of the future which motivate actions toward a desirable goal or away from an undesirable one;</a:t>
            </a:r>
          </a:p>
          <a:p>
            <a:r>
              <a:rPr lang="en-GB" dirty="0"/>
              <a:t>communicate complex information to non-scientific audiences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050046" y="5865668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050" dirty="0"/>
              <a:t>Bonnie </a:t>
            </a:r>
            <a:r>
              <a:rPr lang="en-AU" sz="1050" dirty="0" err="1"/>
              <a:t>McBain</a:t>
            </a:r>
            <a:r>
              <a:rPr lang="en-AU" sz="1050" dirty="0"/>
              <a:t> - https://i2insights.org/2019/07/02/designing-scenarios-for-decisions/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829" y="4800600"/>
            <a:ext cx="2838450" cy="1892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81600" y="6617035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hsdinstitute.org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1"/>
          <a:stretch/>
        </p:blipFill>
        <p:spPr>
          <a:xfrm>
            <a:off x="58556" y="3770381"/>
            <a:ext cx="3287045" cy="23346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55477" y="5985435"/>
            <a:ext cx="1390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b="1" dirty="0"/>
              <a:t>Lindsay et al 2020</a:t>
            </a:r>
          </a:p>
          <a:p>
            <a:r>
              <a:rPr lang="en-AU" sz="1100" dirty="0"/>
              <a:t>Solid Earth</a:t>
            </a:r>
          </a:p>
        </p:txBody>
      </p:sp>
      <p:graphicFrame>
        <p:nvGraphicFramePr>
          <p:cNvPr id="12" name="Diagram 11"/>
          <p:cNvGraphicFramePr/>
          <p:nvPr/>
        </p:nvGraphicFramePr>
        <p:xfrm>
          <a:off x="1577872" y="3697322"/>
          <a:ext cx="3073131" cy="2048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306416" y="6239394"/>
            <a:ext cx="386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John Sykes – Greenfields Research/</a:t>
            </a:r>
            <a:r>
              <a:rPr lang="en-AU" sz="1200" dirty="0" err="1"/>
              <a:t>MinEx</a:t>
            </a:r>
            <a:r>
              <a:rPr lang="en-AU" sz="1200" dirty="0"/>
              <a:t> Consulting</a:t>
            </a:r>
          </a:p>
          <a:p>
            <a:r>
              <a:rPr lang="en-AU" sz="1200" dirty="0"/>
              <a:t>Rhys-Davies et al. 2020a,b</a:t>
            </a:r>
          </a:p>
        </p:txBody>
      </p:sp>
    </p:spTree>
    <p:extLst>
      <p:ext uri="{BB962C8B-B14F-4D97-AF65-F5344CB8AC3E}">
        <p14:creationId xmlns:p14="http://schemas.microsoft.com/office/powerpoint/2010/main" val="69444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F6B3D7-D78C-F94B-B6D8-720B5D57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and sharing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9529B6-F3B3-1D45-B3C1-CB518A7944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 and model management</a:t>
            </a:r>
          </a:p>
          <a:p>
            <a:pPr lvl="1"/>
            <a:r>
              <a:rPr lang="en-US" dirty="0"/>
              <a:t>Common repository</a:t>
            </a:r>
          </a:p>
          <a:p>
            <a:pPr lvl="1"/>
            <a:r>
              <a:rPr lang="en-US" dirty="0"/>
              <a:t>Version control (both data, model and predictions)</a:t>
            </a:r>
          </a:p>
          <a:p>
            <a:r>
              <a:rPr lang="en-US" dirty="0"/>
              <a:t>Leapfrog (Seequent) Central</a:t>
            </a:r>
          </a:p>
          <a:p>
            <a:r>
              <a:rPr lang="en-US" dirty="0"/>
              <a:t>IMDEXHUB-IQ</a:t>
            </a:r>
          </a:p>
          <a:p>
            <a:pPr lvl="1"/>
            <a:r>
              <a:rPr lang="en-US" dirty="0"/>
              <a:t>runtime drilling monitoring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928019-6E9E-744C-9C09-0A3C0924D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Avoiding uncertainty</a:t>
            </a:r>
          </a:p>
          <a:p>
            <a:r>
              <a:rPr lang="en-US" dirty="0"/>
              <a:t>Linguistic uncertainty</a:t>
            </a:r>
          </a:p>
          <a:p>
            <a:pPr lvl="1"/>
            <a:r>
              <a:rPr lang="en-US" dirty="0"/>
              <a:t>Vague aims</a:t>
            </a:r>
          </a:p>
          <a:p>
            <a:pPr lvl="1"/>
            <a:r>
              <a:rPr lang="en-US" dirty="0"/>
              <a:t>Ambiguity and underspecified </a:t>
            </a:r>
            <a:r>
              <a:rPr lang="en-US" dirty="0" err="1"/>
              <a:t>comms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Stakeholder members / composition</a:t>
            </a:r>
          </a:p>
          <a:p>
            <a:r>
              <a:rPr lang="en-US" dirty="0"/>
              <a:t>Value uncertainties</a:t>
            </a:r>
          </a:p>
          <a:p>
            <a:pPr lvl="1"/>
            <a:r>
              <a:rPr lang="en-US" dirty="0"/>
              <a:t>Agreement/disagreement on quantification, comparison and value of social goals, trade-offs, objectives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Ill-defined terms-of-reference and scope is a significant and difficult to mitigate source of uncertainty (Quigley et al. 2018)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911830"/>
            <a:ext cx="4344400" cy="23775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0" y="6265556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Browser window</a:t>
            </a:r>
          </a:p>
        </p:txBody>
      </p:sp>
    </p:spTree>
    <p:extLst>
      <p:ext uri="{BB962C8B-B14F-4D97-AF65-F5344CB8AC3E}">
        <p14:creationId xmlns:p14="http://schemas.microsoft.com/office/powerpoint/2010/main" val="117373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70C8EF55-C1A4-5F4A-97A0-D5936B8B680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4107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400" dirty="0">
                <a:latin typeface="+mj-lt"/>
              </a:rPr>
              <a:t>Interaction and sharing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5D009F-0148-56BC-007D-F3B47D8F9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935810"/>
            <a:ext cx="10420120" cy="455706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6C2AA17-29E1-D105-2C4B-E60BE709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72BC43-7E2F-D293-8AF6-8867C1C9C2EB}"/>
              </a:ext>
            </a:extLst>
          </p:cNvPr>
          <p:cNvSpPr txBox="1"/>
          <p:nvPr/>
        </p:nvSpPr>
        <p:spPr>
          <a:xfrm>
            <a:off x="836012" y="6055219"/>
            <a:ext cx="650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Liquid Earth – </a:t>
            </a:r>
            <a:r>
              <a:rPr lang="en-AU" sz="3200" dirty="0" err="1"/>
              <a:t>Terranigma</a:t>
            </a:r>
            <a:r>
              <a:rPr lang="en-AU" sz="3200" dirty="0"/>
              <a:t> Solutions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EA0F202-2D9E-FB09-63F0-56A3EEF961A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4107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400" dirty="0">
                <a:latin typeface="+mj-lt"/>
              </a:rPr>
              <a:t>Interaction and sharing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54D5B-3CAA-4DE3-4E5E-F908CC242FF3}"/>
              </a:ext>
            </a:extLst>
          </p:cNvPr>
          <p:cNvSpPr txBox="1"/>
          <p:nvPr/>
        </p:nvSpPr>
        <p:spPr>
          <a:xfrm>
            <a:off x="8303302" y="6455328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</a:t>
            </a:r>
            <a:r>
              <a:rPr lang="en-AU" dirty="0" err="1"/>
              <a:t>www.terranigma-solutions.com</a:t>
            </a:r>
            <a:r>
              <a:rPr lang="en-AU" dirty="0"/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2835A-9A56-8884-291D-4DB85B2912A5}"/>
              </a:ext>
            </a:extLst>
          </p:cNvPr>
          <p:cNvSpPr txBox="1"/>
          <p:nvPr/>
        </p:nvSpPr>
        <p:spPr>
          <a:xfrm>
            <a:off x="494675" y="1897580"/>
            <a:ext cx="33577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cloud-based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visualize, edit and communicate geological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models in intuitive 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real-time collaboration across multiple devices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EFEEB8-4946-004A-6618-163C63733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00" y="5947328"/>
            <a:ext cx="28829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1FECE5-E4FD-40ED-BF1C-7E5074F85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002" y="2028308"/>
            <a:ext cx="5562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7442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5059-CC97-C6A3-3D98-642EF238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Interaction and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A3064-71C9-01B3-8049-295166ED1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03623" cy="4351338"/>
          </a:xfrm>
        </p:spPr>
        <p:txBody>
          <a:bodyPr>
            <a:normAutofit/>
          </a:bodyPr>
          <a:lstStyle/>
          <a:p>
            <a:r>
              <a:rPr lang="en-AU" dirty="0">
                <a:effectLst/>
                <a:latin typeface="wfont_66fca8_398a1a111e7646388308b930d5e55d02"/>
              </a:rPr>
              <a:t>Exploration Metaverse:</a:t>
            </a:r>
            <a:endParaRPr lang="en-AU" dirty="0">
              <a:effectLst/>
              <a:latin typeface="wfont_66fca8_15f14c190dfd436c9103ca236f808cc8"/>
            </a:endParaRPr>
          </a:p>
          <a:p>
            <a:r>
              <a:rPr lang="en-AU" dirty="0">
                <a:effectLst/>
                <a:latin typeface="wfont_66fca8_15f14c190dfd436c9103ca236f808cc8"/>
              </a:rPr>
              <a:t>augmented reality core logging (</a:t>
            </a:r>
            <a:r>
              <a:rPr lang="en-AU" dirty="0">
                <a:effectLst/>
                <a:latin typeface="wfont_66fca8_398a1a111e7646388308b930d5e55d02"/>
                <a:hlinkClick r:id="rId2"/>
              </a:rPr>
              <a:t>LogAR</a:t>
            </a:r>
            <a:r>
              <a:rPr lang="en-AU" dirty="0">
                <a:effectLst/>
                <a:latin typeface="wfont_66fca8_15f14c190dfd436c9103ca236f808cc8"/>
              </a:rPr>
              <a:t>), </a:t>
            </a:r>
          </a:p>
          <a:p>
            <a:r>
              <a:rPr lang="en-AU" dirty="0">
                <a:effectLst/>
                <a:latin typeface="wfont_66fca8_15f14c190dfd436c9103ca236f808cc8"/>
              </a:rPr>
              <a:t>virtual collaboration and visualisation of spatial datasets (</a:t>
            </a:r>
            <a:r>
              <a:rPr lang="en-AU" dirty="0">
                <a:effectLst/>
                <a:latin typeface="wfont_66fca8_398a1a111e7646388308b930d5e55d02"/>
                <a:hlinkClick r:id="rId2"/>
              </a:rPr>
              <a:t>OzMap</a:t>
            </a:r>
            <a:r>
              <a:rPr lang="en-AU" dirty="0">
                <a:effectLst/>
                <a:latin typeface="wfont_66fca8_15f14c190dfd436c9103ca236f808cc8"/>
              </a:rPr>
              <a:t>), </a:t>
            </a:r>
          </a:p>
          <a:p>
            <a:r>
              <a:rPr lang="en-AU" dirty="0">
                <a:effectLst/>
                <a:latin typeface="wfont_66fca8_15f14c190dfd436c9103ca236f808cc8"/>
              </a:rPr>
              <a:t>immersive analytics for geoscientific data (</a:t>
            </a:r>
            <a:r>
              <a:rPr lang="en-AU" dirty="0">
                <a:effectLst/>
                <a:latin typeface="wfont_66fca8_398a1a111e7646388308b930d5e55d02"/>
                <a:hlinkClick r:id="rId2"/>
              </a:rPr>
              <a:t>ImAxesGEO</a:t>
            </a:r>
            <a:r>
              <a:rPr lang="en-AU" dirty="0">
                <a:effectLst/>
                <a:latin typeface="wfont_66fca8_15f14c190dfd436c9103ca236f808cc8"/>
              </a:rPr>
              <a:t>).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C916E-CC0E-02E4-AFD4-07F18B16F3BD}"/>
              </a:ext>
            </a:extLst>
          </p:cNvPr>
          <p:cNvSpPr txBox="1"/>
          <p:nvPr/>
        </p:nvSpPr>
        <p:spPr>
          <a:xfrm>
            <a:off x="6884276" y="63895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</a:t>
            </a:r>
            <a:r>
              <a:rPr lang="en-AU" dirty="0" err="1"/>
              <a:t>www.projectlive.org.au</a:t>
            </a:r>
            <a:r>
              <a:rPr lang="en-AU" dirty="0"/>
              <a:t>/exploration-metaverse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B4AE4-BB0E-B3D3-8F72-CC009A30BC71}"/>
              </a:ext>
            </a:extLst>
          </p:cNvPr>
          <p:cNvSpPr txBox="1"/>
          <p:nvPr/>
        </p:nvSpPr>
        <p:spPr>
          <a:xfrm>
            <a:off x="6884276" y="5927889"/>
            <a:ext cx="3948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err="1"/>
              <a:t>Tom.Raimondo@unisa.edu.au</a:t>
            </a:r>
            <a:endParaRPr lang="en-AU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4CCAB7-430C-A597-0AFC-DA6CB46FD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23" y="6013450"/>
            <a:ext cx="4305300" cy="5969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6EA55A-04CD-7617-244C-94BC767C9F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93969-FD86-98BB-36EC-57CB45B8F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822" y="1825625"/>
            <a:ext cx="7229877" cy="40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92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F6B3D7-D78C-F94B-B6D8-720B5D57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and sharing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855138-89F1-684E-818B-C7FBB9CEE6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5543" y="1504803"/>
            <a:ext cx="7722788" cy="471035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928019-6E9E-744C-9C09-0A3C0924D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400" y="1825625"/>
            <a:ext cx="3200400" cy="4351338"/>
          </a:xfrm>
        </p:spPr>
        <p:txBody>
          <a:bodyPr/>
          <a:lstStyle/>
          <a:p>
            <a:pPr algn="r"/>
            <a:r>
              <a:rPr lang="en-US" dirty="0"/>
              <a:t>Multiple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50A2E-1797-394B-B1B4-DE9CCC2175E6}"/>
              </a:ext>
            </a:extLst>
          </p:cNvPr>
          <p:cNvSpPr txBox="1"/>
          <p:nvPr/>
        </p:nvSpPr>
        <p:spPr>
          <a:xfrm>
            <a:off x="838200" y="1481157"/>
            <a:ext cx="2169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Multiple separate </a:t>
            </a:r>
            <a:r>
              <a:rPr lang="en-US" sz="1200" dirty="0" err="1"/>
              <a:t>realisations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B1B1A0-C734-D144-9AE5-EB106E0C919C}"/>
              </a:ext>
            </a:extLst>
          </p:cNvPr>
          <p:cNvSpPr txBox="1"/>
          <p:nvPr/>
        </p:nvSpPr>
        <p:spPr>
          <a:xfrm>
            <a:off x="905468" y="3642188"/>
            <a:ext cx="3110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Multiple separate interfaces (cross-section)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E6E4D-7C2C-F940-B3EC-DC9413FB3C3D}"/>
              </a:ext>
            </a:extLst>
          </p:cNvPr>
          <p:cNvSpPr txBox="1"/>
          <p:nvPr/>
        </p:nvSpPr>
        <p:spPr>
          <a:xfrm>
            <a:off x="4924085" y="3675922"/>
            <a:ext cx="1590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Multiple models (3D)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3820AC-37CF-B74A-BD69-FF2B376E9CF2}"/>
              </a:ext>
            </a:extLst>
          </p:cNvPr>
          <p:cNvSpPr txBox="1"/>
          <p:nvPr/>
        </p:nvSpPr>
        <p:spPr>
          <a:xfrm>
            <a:off x="6377712" y="305445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Suzuki et al. (2008)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5C4CE3-07E1-5140-A444-1285E229D7E9}"/>
              </a:ext>
            </a:extLst>
          </p:cNvPr>
          <p:cNvSpPr txBox="1"/>
          <p:nvPr/>
        </p:nvSpPr>
        <p:spPr>
          <a:xfrm>
            <a:off x="2285730" y="5845823"/>
            <a:ext cx="2193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 La </a:t>
            </a:r>
            <a:r>
              <a:rPr lang="en-US" dirty="0" err="1"/>
              <a:t>Varga</a:t>
            </a:r>
            <a:r>
              <a:rPr lang="en-US" dirty="0"/>
              <a:t> (2018)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4AED55-A9D6-B74A-8E72-AE559A8A948C}"/>
              </a:ext>
            </a:extLst>
          </p:cNvPr>
          <p:cNvSpPr txBox="1"/>
          <p:nvPr/>
        </p:nvSpPr>
        <p:spPr>
          <a:xfrm>
            <a:off x="5897538" y="5807631"/>
            <a:ext cx="2719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Mallet and </a:t>
            </a:r>
            <a:r>
              <a:rPr lang="en-US" dirty="0" err="1"/>
              <a:t>Tertois</a:t>
            </a:r>
            <a:r>
              <a:rPr lang="en-US" dirty="0"/>
              <a:t> (2010)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6FC699-B8A3-7146-AE04-96E72412838E}"/>
              </a:ext>
            </a:extLst>
          </p:cNvPr>
          <p:cNvSpPr txBox="1"/>
          <p:nvPr/>
        </p:nvSpPr>
        <p:spPr>
          <a:xfrm>
            <a:off x="6006365" y="6493108"/>
            <a:ext cx="267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Wellmann</a:t>
            </a:r>
            <a:r>
              <a:rPr lang="en-US" sz="1200" dirty="0"/>
              <a:t> and </a:t>
            </a:r>
            <a:r>
              <a:rPr lang="en-US" sz="1200" dirty="0" err="1"/>
              <a:t>Caumon</a:t>
            </a:r>
            <a:r>
              <a:rPr lang="en-US" sz="1200" dirty="0"/>
              <a:t> (2019)</a:t>
            </a:r>
          </a:p>
        </p:txBody>
      </p:sp>
    </p:spTree>
    <p:extLst>
      <p:ext uri="{BB962C8B-B14F-4D97-AF65-F5344CB8AC3E}">
        <p14:creationId xmlns:p14="http://schemas.microsoft.com/office/powerpoint/2010/main" val="579145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3177781-96A6-8684-4824-7A788308A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58" y="4120587"/>
            <a:ext cx="4758942" cy="246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5FCC9B-6CE0-3AC8-62CA-8C537A38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free or</a:t>
            </a:r>
            <a:br>
              <a:rPr lang="en-AU" dirty="0"/>
            </a:br>
            <a:r>
              <a:rPr lang="en-AU" dirty="0"/>
              <a:t>open source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E1D07-91D6-B5EE-4B71-FDB3AA859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7308" y="1825625"/>
            <a:ext cx="5181600" cy="4351338"/>
          </a:xfrm>
        </p:spPr>
        <p:txBody>
          <a:bodyPr/>
          <a:lstStyle/>
          <a:p>
            <a:r>
              <a:rPr lang="en-AU" dirty="0" err="1"/>
              <a:t>Paraview</a:t>
            </a:r>
            <a:r>
              <a:rPr lang="en-AU" dirty="0"/>
              <a:t>, </a:t>
            </a:r>
            <a:r>
              <a:rPr lang="en-AU" dirty="0" err="1"/>
              <a:t>VisIt</a:t>
            </a:r>
            <a:endParaRPr lang="en-AU" dirty="0"/>
          </a:p>
          <a:p>
            <a:r>
              <a:rPr lang="en-AU" dirty="0"/>
              <a:t>https://inventum3d.com/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Geoscience Analyst</a:t>
            </a:r>
          </a:p>
          <a:p>
            <a:r>
              <a:rPr lang="en-AU" dirty="0"/>
              <a:t>QGIS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1FE7E-9C1F-BBC3-3748-1F654DECE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83" y="2868444"/>
            <a:ext cx="2375898" cy="1896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47528D-0350-2A6A-8559-7887A0642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941" y="2868444"/>
            <a:ext cx="1941077" cy="1896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4A5F8-001E-89CD-2DB8-AC3EA17F4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984" y="2868445"/>
            <a:ext cx="2527967" cy="1896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51C5F-B9D8-2DCE-51DF-CA7DAD358E5B}"/>
              </a:ext>
            </a:extLst>
          </p:cNvPr>
          <p:cNvSpPr txBox="1"/>
          <p:nvPr/>
        </p:nvSpPr>
        <p:spPr>
          <a:xfrm>
            <a:off x="1408267" y="4396074"/>
            <a:ext cx="130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March 2023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E55740-DC03-9057-EF72-A820075D4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891" y="5509928"/>
            <a:ext cx="5217173" cy="1332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9E8C09-7A5B-A381-CF25-65DA18704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972" y="5863562"/>
            <a:ext cx="721919" cy="679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EC6518-442A-3C8F-8A2B-3BF9CCC1675C}"/>
              </a:ext>
            </a:extLst>
          </p:cNvPr>
          <p:cNvSpPr txBox="1"/>
          <p:nvPr/>
        </p:nvSpPr>
        <p:spPr>
          <a:xfrm>
            <a:off x="9142071" y="2220405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</a:t>
            </a:r>
            <a:r>
              <a:rPr lang="en-AU" dirty="0" err="1"/>
              <a:t>www.visualkarsys.com</a:t>
            </a:r>
            <a:r>
              <a:rPr lang="en-AU" dirty="0"/>
              <a:t>/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0A23203B-0136-756F-5363-CEF4FCB9C82A}"/>
              </a:ext>
            </a:extLst>
          </p:cNvPr>
          <p:cNvSpPr txBox="1">
            <a:spLocks/>
          </p:cNvSpPr>
          <p:nvPr/>
        </p:nvSpPr>
        <p:spPr>
          <a:xfrm>
            <a:off x="7574004" y="2589737"/>
            <a:ext cx="44770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Visual </a:t>
            </a:r>
            <a:r>
              <a:rPr lang="en-AU" dirty="0" err="1"/>
              <a:t>Karsys</a:t>
            </a:r>
            <a:endParaRPr lang="en-AU" dirty="0"/>
          </a:p>
          <a:p>
            <a:r>
              <a:rPr lang="en-AU" dirty="0" err="1"/>
              <a:t>Swisskarst</a:t>
            </a:r>
            <a:r>
              <a:rPr lang="en-AU" dirty="0"/>
              <a:t> project (2010-2014) Swiss National Science </a:t>
            </a:r>
            <a:r>
              <a:rPr lang="en-AU" dirty="0" err="1"/>
              <a:t>Fundation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47BE2C-DA37-4D10-D585-54729CE0B68D}"/>
              </a:ext>
            </a:extLst>
          </p:cNvPr>
          <p:cNvSpPr txBox="1"/>
          <p:nvPr/>
        </p:nvSpPr>
        <p:spPr>
          <a:xfrm>
            <a:off x="6096459" y="45522"/>
            <a:ext cx="2285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pyvista.org</a:t>
            </a:r>
            <a:r>
              <a:rPr lang="en-AU" dirty="0"/>
              <a:t>  (with VTK)</a:t>
            </a:r>
          </a:p>
        </p:txBody>
      </p:sp>
      <p:pic>
        <p:nvPicPr>
          <p:cNvPr id="9" name="Picture 2" descr="No alt text provided for this image">
            <a:extLst>
              <a:ext uri="{FF2B5EF4-FFF2-40B4-BE49-F238E27FC236}">
                <a16:creationId xmlns:a16="http://schemas.microsoft.com/office/drawing/2014/main" id="{00C50CFE-EF5D-D4F7-14E1-315DFB375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842" y="353839"/>
            <a:ext cx="1970217" cy="147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938256-450A-EA1D-A0B3-F79A89F05F55}"/>
              </a:ext>
            </a:extLst>
          </p:cNvPr>
          <p:cNvSpPr txBox="1"/>
          <p:nvPr/>
        </p:nvSpPr>
        <p:spPr>
          <a:xfrm>
            <a:off x="8285059" y="365125"/>
            <a:ext cx="24130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Receiver locations and geophysical data are mapped over a 3D model.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CFA3C8-E8ED-F639-97A5-76BA3AD8FC62}"/>
              </a:ext>
            </a:extLst>
          </p:cNvPr>
          <p:cNvSpPr txBox="1"/>
          <p:nvPr/>
        </p:nvSpPr>
        <p:spPr>
          <a:xfrm>
            <a:off x="7359677" y="1807363"/>
            <a:ext cx="92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c/o Hakim</a:t>
            </a:r>
          </a:p>
        </p:txBody>
      </p:sp>
    </p:spTree>
    <p:extLst>
      <p:ext uri="{BB962C8B-B14F-4D97-AF65-F5344CB8AC3E}">
        <p14:creationId xmlns:p14="http://schemas.microsoft.com/office/powerpoint/2010/main" val="3349148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F6B3D7-D78C-F94B-B6D8-720B5D57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9529B6-F3B3-1D45-B3C1-CB518A7944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Visualisation</a:t>
            </a:r>
            <a:r>
              <a:rPr lang="en-US" dirty="0"/>
              <a:t> is more than just a solo exercise</a:t>
            </a:r>
          </a:p>
          <a:p>
            <a:endParaRPr lang="en-US" dirty="0"/>
          </a:p>
          <a:p>
            <a:r>
              <a:rPr lang="en-US" dirty="0"/>
              <a:t>Communicating with our collaborators and stakeholders</a:t>
            </a:r>
          </a:p>
          <a:p>
            <a:endParaRPr lang="en-US" dirty="0"/>
          </a:p>
          <a:p>
            <a:r>
              <a:rPr lang="en-US" dirty="0"/>
              <a:t>Avoiding uncertainties and misunderstandings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928019-6E9E-744C-9C09-0A3C0924D7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Modelling</a:t>
            </a:r>
          </a:p>
          <a:p>
            <a:r>
              <a:rPr lang="en-US" dirty="0"/>
              <a:t>Interactive</a:t>
            </a:r>
          </a:p>
          <a:p>
            <a:endParaRPr lang="en-US" dirty="0"/>
          </a:p>
          <a:p>
            <a:r>
              <a:rPr lang="en-US" dirty="0"/>
              <a:t>Collaborative </a:t>
            </a:r>
          </a:p>
          <a:p>
            <a:endParaRPr lang="en-US" dirty="0"/>
          </a:p>
          <a:p>
            <a:r>
              <a:rPr lang="en-US" dirty="0"/>
              <a:t>Joint visualization and construction</a:t>
            </a:r>
          </a:p>
        </p:txBody>
      </p:sp>
    </p:spTree>
    <p:extLst>
      <p:ext uri="{BB962C8B-B14F-4D97-AF65-F5344CB8AC3E}">
        <p14:creationId xmlns:p14="http://schemas.microsoft.com/office/powerpoint/2010/main" val="30869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AF9790-C946-1940-A1F2-C754F7255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B09500-1A9A-EC42-B208-6491DCCB05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History</a:t>
            </a:r>
          </a:p>
          <a:p>
            <a:endParaRPr lang="en-US" dirty="0"/>
          </a:p>
          <a:p>
            <a:r>
              <a:rPr lang="en-US" dirty="0"/>
              <a:t>Current techniques and difficulties</a:t>
            </a:r>
          </a:p>
          <a:p>
            <a:endParaRPr lang="en-US" dirty="0"/>
          </a:p>
          <a:p>
            <a:r>
              <a:rPr lang="en-US" dirty="0"/>
              <a:t>Sharing</a:t>
            </a:r>
          </a:p>
          <a:p>
            <a:endParaRPr lang="en-US" dirty="0"/>
          </a:p>
          <a:p>
            <a:r>
              <a:rPr lang="en-US" dirty="0"/>
              <a:t>Interaction</a:t>
            </a:r>
          </a:p>
          <a:p>
            <a:endParaRPr lang="en-US" dirty="0"/>
          </a:p>
          <a:p>
            <a:r>
              <a:rPr lang="en-US" dirty="0"/>
              <a:t>Multiple models</a:t>
            </a:r>
          </a:p>
          <a:p>
            <a:endParaRPr lang="en-US" dirty="0"/>
          </a:p>
          <a:p>
            <a:r>
              <a:rPr lang="en-US" dirty="0"/>
              <a:t>Other free / open source resources</a:t>
            </a:r>
          </a:p>
          <a:p>
            <a:endParaRPr lang="en-US" dirty="0"/>
          </a:p>
          <a:p>
            <a:r>
              <a:rPr lang="en-US" dirty="0"/>
              <a:t>Concluding remarks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5E1678-0D8A-B643-B48A-F5BCEB2D0A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1138216"/>
            <a:ext cx="6096000" cy="45815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089F73-22ED-2B4D-BAEA-D270EBF3F05F}"/>
              </a:ext>
            </a:extLst>
          </p:cNvPr>
          <p:cNvSpPr/>
          <p:nvPr/>
        </p:nvSpPr>
        <p:spPr>
          <a:xfrm>
            <a:off x="6044184" y="5804336"/>
            <a:ext cx="4395216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dirty="0"/>
              <a:t>Modelling of La Popa Basin, NE Mexico</a:t>
            </a:r>
          </a:p>
          <a:p>
            <a:r>
              <a:rPr lang="en-US" sz="1200" i="1" dirty="0" err="1"/>
              <a:t>Caumon</a:t>
            </a:r>
            <a:r>
              <a:rPr lang="en-US" sz="1200" i="1" dirty="0"/>
              <a:t> et al. 2013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4699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F6B3D7-D78C-F94B-B6D8-720B5D57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9529B6-F3B3-1D45-B3C1-CB518A7944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Practical</a:t>
            </a:r>
          </a:p>
          <a:p>
            <a:pPr lvl="1"/>
            <a:r>
              <a:rPr lang="en-US" dirty="0"/>
              <a:t>Scientific </a:t>
            </a:r>
            <a:r>
              <a:rPr lang="en-US" dirty="0" err="1"/>
              <a:t>curisosity</a:t>
            </a:r>
            <a:endParaRPr lang="en-US" dirty="0"/>
          </a:p>
          <a:p>
            <a:r>
              <a:rPr lang="en-US" dirty="0"/>
              <a:t>Communication</a:t>
            </a:r>
          </a:p>
          <a:p>
            <a:endParaRPr lang="en-US" dirty="0"/>
          </a:p>
          <a:p>
            <a:r>
              <a:rPr lang="en-US" dirty="0"/>
              <a:t>Scaling</a:t>
            </a:r>
          </a:p>
          <a:p>
            <a:endParaRPr lang="en-US" dirty="0"/>
          </a:p>
          <a:p>
            <a:r>
              <a:rPr lang="en-US" dirty="0"/>
              <a:t>Perfect representation of nature, or more to communicate ideas?</a:t>
            </a:r>
          </a:p>
        </p:txBody>
      </p:sp>
      <p:pic>
        <p:nvPicPr>
          <p:cNvPr id="1026" name="Picture 2" descr="The 2.2-metre by 1.53-metre Saint-Bélec Slab">
            <a:extLst>
              <a:ext uri="{FF2B5EF4-FFF2-40B4-BE49-F238E27FC236}">
                <a16:creationId xmlns:a16="http://schemas.microsoft.com/office/drawing/2014/main" id="{8281500E-F5E2-314E-9815-DFB1B8F38D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446814"/>
            <a:ext cx="5181600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B52D15-9CC3-304C-90BB-32DFF92B4329}"/>
              </a:ext>
            </a:extLst>
          </p:cNvPr>
          <p:cNvSpPr/>
          <p:nvPr/>
        </p:nvSpPr>
        <p:spPr>
          <a:xfrm>
            <a:off x="8363789" y="5534003"/>
            <a:ext cx="31213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AU" dirty="0"/>
              <a:t>The Guardian, April 7, 2021</a:t>
            </a:r>
          </a:p>
          <a:p>
            <a:pPr algn="r"/>
            <a:r>
              <a:rPr lang="en-AU" dirty="0"/>
              <a:t>Photograph: Denis </a:t>
            </a:r>
            <a:r>
              <a:rPr lang="en-AU" dirty="0" err="1"/>
              <a:t>Gliksman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9D7EEE-653E-4C48-A347-F1EA9964EA8B}"/>
              </a:ext>
            </a:extLst>
          </p:cNvPr>
          <p:cNvSpPr/>
          <p:nvPr/>
        </p:nvSpPr>
        <p:spPr>
          <a:xfrm>
            <a:off x="5660657" y="1826594"/>
            <a:ext cx="57588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AU" dirty="0"/>
              <a:t>Saint-</a:t>
            </a:r>
            <a:r>
              <a:rPr lang="en-AU" dirty="0" err="1"/>
              <a:t>Belec</a:t>
            </a:r>
            <a:r>
              <a:rPr lang="en-AU" dirty="0"/>
              <a:t> slab - 2.2-metre by 1.53-metre stone</a:t>
            </a:r>
          </a:p>
          <a:p>
            <a:pPr algn="r"/>
            <a:r>
              <a:rPr lang="en-AU" dirty="0"/>
              <a:t>4000 year-old etchings of topography, western Brittany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73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473" y="6104999"/>
            <a:ext cx="2267527" cy="75299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6F05BE-4B03-B74E-AC14-F9D6F9B02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3430" y="1287462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Visual 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928019-6E9E-744C-9C09-0A3C0924D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49270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Simplify nature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ED40E-5AE8-2A42-92EA-E8C0F3E5D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2" y="1981200"/>
            <a:ext cx="5852128" cy="3511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48B6E8-2284-E54E-BCAC-F4FA6E1B5C2C}"/>
              </a:ext>
            </a:extLst>
          </p:cNvPr>
          <p:cNvSpPr txBox="1"/>
          <p:nvPr/>
        </p:nvSpPr>
        <p:spPr>
          <a:xfrm>
            <a:off x="62619" y="5407967"/>
            <a:ext cx="2689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Cowan 2020 </a:t>
            </a:r>
          </a:p>
          <a:p>
            <a:r>
              <a:rPr lang="en-US" sz="1200" dirty="0"/>
              <a:t>Sigma-</a:t>
            </a:r>
            <a:r>
              <a:rPr lang="en-US" sz="1200" dirty="0" err="1"/>
              <a:t>Lamaque</a:t>
            </a:r>
            <a:r>
              <a:rPr lang="en-US" sz="1200" dirty="0"/>
              <a:t> Au deposit, Canada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844AB9-6538-C646-B686-8539A5CDC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056" y="2706624"/>
            <a:ext cx="2421452" cy="2966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480752-BDB5-C548-8B60-3A61BEA2B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395" y="2133600"/>
            <a:ext cx="3534781" cy="40815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86FCB6-0282-524F-977F-424473D75696}"/>
              </a:ext>
            </a:extLst>
          </p:cNvPr>
          <p:cNvSpPr txBox="1"/>
          <p:nvPr/>
        </p:nvSpPr>
        <p:spPr>
          <a:xfrm>
            <a:off x="6150864" y="5673021"/>
            <a:ext cx="2390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 Kemp et al 2017</a:t>
            </a:r>
          </a:p>
          <a:p>
            <a:r>
              <a:rPr lang="en-AU" sz="1200" dirty="0"/>
              <a:t>Purcell Anticlinorium, </a:t>
            </a:r>
            <a:r>
              <a:rPr lang="en-AU" sz="1200" dirty="0" err="1"/>
              <a:t>Southeastern</a:t>
            </a:r>
            <a:r>
              <a:rPr lang="en-AU" sz="1200" dirty="0"/>
              <a:t> British Columbia </a:t>
            </a:r>
          </a:p>
        </p:txBody>
      </p:sp>
    </p:spTree>
    <p:extLst>
      <p:ext uri="{BB962C8B-B14F-4D97-AF65-F5344CB8AC3E}">
        <p14:creationId xmlns:p14="http://schemas.microsoft.com/office/powerpoint/2010/main" val="107333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473" y="6104999"/>
            <a:ext cx="2267527" cy="7529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F6B3D7-D78C-F94B-B6D8-720B5D57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0820400" cy="1325563"/>
          </a:xfrm>
        </p:spPr>
        <p:txBody>
          <a:bodyPr/>
          <a:lstStyle/>
          <a:p>
            <a:r>
              <a:rPr lang="en-US" dirty="0"/>
              <a:t>Progression – geophysical grids (really models)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FE383C-467E-8F4E-AECD-CCC6CC4E2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6" y="1397100"/>
            <a:ext cx="3214120" cy="319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BC7167-D951-4E4C-8870-E5559235AA33}"/>
              </a:ext>
            </a:extLst>
          </p:cNvPr>
          <p:cNvSpPr/>
          <p:nvPr/>
        </p:nvSpPr>
        <p:spPr>
          <a:xfrm>
            <a:off x="163286" y="4482450"/>
            <a:ext cx="27366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Depth contours (seismic)</a:t>
            </a:r>
          </a:p>
          <a:p>
            <a:r>
              <a:rPr lang="en-US" sz="1200" dirty="0"/>
              <a:t>www.kgs.ku.edu, Bulletin #137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9A22310-EBFE-1D41-BBC8-09FCCA7B9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059" y="2615753"/>
            <a:ext cx="3477541" cy="237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00EF51-D282-9E47-93AE-0236C5CFEC3D}"/>
              </a:ext>
            </a:extLst>
          </p:cNvPr>
          <p:cNvSpPr/>
          <p:nvPr/>
        </p:nvSpPr>
        <p:spPr>
          <a:xfrm>
            <a:off x="2743200" y="4932402"/>
            <a:ext cx="29276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Bouguer anomaly contours</a:t>
            </a:r>
          </a:p>
          <a:p>
            <a:r>
              <a:rPr lang="en-US" sz="1200" dirty="0" err="1"/>
              <a:t>www.geologynorth.uk</a:t>
            </a:r>
            <a:endParaRPr lang="en-US" sz="1200" dirty="0"/>
          </a:p>
        </p:txBody>
      </p:sp>
      <p:pic>
        <p:nvPicPr>
          <p:cNvPr id="2054" name="Picture 6" descr="SeisEarth Mapping by Emerson E&amp;P Software">
            <a:extLst>
              <a:ext uri="{FF2B5EF4-FFF2-40B4-BE49-F238E27FC236}">
                <a16:creationId xmlns:a16="http://schemas.microsoft.com/office/drawing/2014/main" id="{731D87A7-EA52-9B48-96D8-06BED3EEB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" t="8888" r="26021" b="14445"/>
          <a:stretch/>
        </p:blipFill>
        <p:spPr bwMode="auto">
          <a:xfrm>
            <a:off x="5590259" y="2842946"/>
            <a:ext cx="3477541" cy="24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A20CDE-08A0-B64A-B214-424F60DFD376}"/>
              </a:ext>
            </a:extLst>
          </p:cNvPr>
          <p:cNvSpPr/>
          <p:nvPr/>
        </p:nvSpPr>
        <p:spPr>
          <a:xfrm>
            <a:off x="5454352" y="5323119"/>
            <a:ext cx="36134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Depth grid and contours (seismic)</a:t>
            </a:r>
          </a:p>
          <a:p>
            <a:r>
              <a:rPr lang="en-US" sz="1200" dirty="0"/>
              <a:t>www.pgdm.com “</a:t>
            </a:r>
            <a:r>
              <a:rPr lang="en-US" sz="1200" dirty="0" err="1"/>
              <a:t>SeisEarth</a:t>
            </a:r>
            <a:r>
              <a:rPr lang="en-US" sz="1200" dirty="0"/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3E919A-418C-1E4F-9171-E1C63A089D17}"/>
              </a:ext>
            </a:extLst>
          </p:cNvPr>
          <p:cNvSpPr txBox="1"/>
          <p:nvPr/>
        </p:nvSpPr>
        <p:spPr>
          <a:xfrm>
            <a:off x="346511" y="1541377"/>
            <a:ext cx="14414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Hand-drawn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C4519E-BAF3-5E45-AFA9-3E3F2E6103C0}"/>
              </a:ext>
            </a:extLst>
          </p:cNvPr>
          <p:cNvSpPr txBox="1"/>
          <p:nvPr/>
        </p:nvSpPr>
        <p:spPr>
          <a:xfrm>
            <a:off x="3377406" y="2198745"/>
            <a:ext cx="15055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Auto-contour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AA45EF-A449-7343-9392-80EB89FA4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0402" y="3200400"/>
            <a:ext cx="2222514" cy="24994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0317628-272C-E74A-80EB-0E693F3BA93A}"/>
              </a:ext>
            </a:extLst>
          </p:cNvPr>
          <p:cNvSpPr/>
          <p:nvPr/>
        </p:nvSpPr>
        <p:spPr>
          <a:xfrm>
            <a:off x="7925097" y="5694402"/>
            <a:ext cx="112082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Magnetic</a:t>
            </a:r>
          </a:p>
          <a:p>
            <a:r>
              <a:rPr lang="en-US" sz="1200" i="1" dirty="0"/>
              <a:t>c.f. </a:t>
            </a:r>
            <a:r>
              <a:rPr lang="en-US" sz="1200" dirty="0"/>
              <a:t>GSWA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1517AD-3F6C-5440-AC0B-E1613DAAE6ED}"/>
              </a:ext>
            </a:extLst>
          </p:cNvPr>
          <p:cNvSpPr/>
          <p:nvPr/>
        </p:nvSpPr>
        <p:spPr>
          <a:xfrm>
            <a:off x="9672726" y="6269003"/>
            <a:ext cx="2519274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Grav</a:t>
            </a:r>
            <a:r>
              <a:rPr lang="en-US" dirty="0"/>
              <a:t> and mag blend</a:t>
            </a:r>
          </a:p>
          <a:p>
            <a:r>
              <a:rPr lang="en-US" sz="1200" i="1" dirty="0"/>
              <a:t>Lindsay et al. 2020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6587CC-5CC5-DD41-B865-C4530A07C218}"/>
              </a:ext>
            </a:extLst>
          </p:cNvPr>
          <p:cNvSpPr txBox="1"/>
          <p:nvPr/>
        </p:nvSpPr>
        <p:spPr>
          <a:xfrm>
            <a:off x="7157147" y="2360018"/>
            <a:ext cx="19543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Grid interpolation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6CC289-DC6A-CA46-B8FA-03B82447E466}"/>
              </a:ext>
            </a:extLst>
          </p:cNvPr>
          <p:cNvSpPr txBox="1"/>
          <p:nvPr/>
        </p:nvSpPr>
        <p:spPr>
          <a:xfrm>
            <a:off x="10053451" y="2933732"/>
            <a:ext cx="227498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Blends, sun-shades,</a:t>
            </a:r>
          </a:p>
          <a:p>
            <a:r>
              <a:rPr lang="en-US" dirty="0" err="1"/>
              <a:t>colour</a:t>
            </a:r>
            <a:r>
              <a:rPr lang="en-US" dirty="0"/>
              <a:t>-mapping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B75C1-4A09-DD3A-0622-39E4E618E1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799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F6B3D7-D78C-F94B-B6D8-720B5D57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Progression – 3D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928019-6E9E-744C-9C09-0A3C0924D7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BC7167-D951-4E4C-8870-E5559235AA33}"/>
              </a:ext>
            </a:extLst>
          </p:cNvPr>
          <p:cNvSpPr/>
          <p:nvPr/>
        </p:nvSpPr>
        <p:spPr>
          <a:xfrm>
            <a:off x="1966457" y="4482450"/>
            <a:ext cx="22493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Sullivan Mine Model</a:t>
            </a:r>
            <a:endParaRPr lang="en-US" sz="1200" dirty="0"/>
          </a:p>
          <a:p>
            <a:r>
              <a:rPr lang="en-US" sz="1200" dirty="0"/>
              <a:t>Thanks to E. De Kemp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00EF51-D282-9E47-93AE-0236C5CFEC3D}"/>
              </a:ext>
            </a:extLst>
          </p:cNvPr>
          <p:cNvSpPr/>
          <p:nvPr/>
        </p:nvSpPr>
        <p:spPr>
          <a:xfrm>
            <a:off x="6191932" y="5540651"/>
            <a:ext cx="29276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Yerrida</a:t>
            </a:r>
            <a:r>
              <a:rPr lang="en-US" dirty="0"/>
              <a:t> Basin, West. Aust.</a:t>
            </a:r>
          </a:p>
          <a:p>
            <a:r>
              <a:rPr lang="en-US" sz="1200" dirty="0"/>
              <a:t>Lindsay et al 2020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A20CDE-08A0-B64A-B214-424F60DFD376}"/>
              </a:ext>
            </a:extLst>
          </p:cNvPr>
          <p:cNvSpPr/>
          <p:nvPr/>
        </p:nvSpPr>
        <p:spPr>
          <a:xfrm>
            <a:off x="8697139" y="6304290"/>
            <a:ext cx="33721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Collaborative VR (‘</a:t>
            </a:r>
            <a:r>
              <a:rPr lang="en-AU" i="1" dirty="0" err="1"/>
              <a:t>Kvasir</a:t>
            </a:r>
            <a:r>
              <a:rPr lang="en-AU" i="1" dirty="0"/>
              <a:t>-VR’</a:t>
            </a:r>
            <a:r>
              <a:rPr lang="en-AU" dirty="0"/>
              <a:t>)</a:t>
            </a:r>
          </a:p>
          <a:p>
            <a:r>
              <a:rPr lang="en-US" sz="1200" dirty="0" err="1"/>
              <a:t>vrlab.cmix.louisiana.edu</a:t>
            </a:r>
            <a:endParaRPr lang="en-US" sz="1200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C0FB1BA-4C09-E04B-8D58-3250457E3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3" y="1348778"/>
            <a:ext cx="2708899" cy="16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5C4BAE-F75D-1B46-83B2-A182DA19E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8" r="4882"/>
          <a:stretch/>
        </p:blipFill>
        <p:spPr bwMode="auto">
          <a:xfrm>
            <a:off x="2008859" y="1648554"/>
            <a:ext cx="3962400" cy="2833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62AE85E-B719-5652-9761-D728EE03A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784"/>
          <a:stretch/>
        </p:blipFill>
        <p:spPr bwMode="auto">
          <a:xfrm>
            <a:off x="4785129" y="2202552"/>
            <a:ext cx="1968723" cy="283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123D9F-A74A-B342-95D8-762E9424FE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44" y="3533786"/>
            <a:ext cx="3509516" cy="19865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266AC-D7DE-394D-AA38-1F85A5C62843}"/>
              </a:ext>
            </a:extLst>
          </p:cNvPr>
          <p:cNvSpPr/>
          <p:nvPr/>
        </p:nvSpPr>
        <p:spPr>
          <a:xfrm>
            <a:off x="15379" y="2941874"/>
            <a:ext cx="18517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Saint-</a:t>
            </a:r>
            <a:r>
              <a:rPr lang="en-AU" dirty="0" err="1"/>
              <a:t>Belec</a:t>
            </a:r>
            <a:r>
              <a:rPr lang="en-AU" dirty="0"/>
              <a:t> slab</a:t>
            </a:r>
          </a:p>
          <a:p>
            <a:r>
              <a:rPr lang="en-US" sz="1200" dirty="0" err="1"/>
              <a:t>guardian.co.uk</a:t>
            </a:r>
            <a:endParaRPr lang="en-US" dirty="0"/>
          </a:p>
        </p:txBody>
      </p:sp>
      <p:pic>
        <p:nvPicPr>
          <p:cNvPr id="4100" name="Picture 4" descr="Networked Virtual Reality and Kvasir-VR « CACS VR Lab">
            <a:extLst>
              <a:ext uri="{FF2B5EF4-FFF2-40B4-BE49-F238E27FC236}">
                <a16:creationId xmlns:a16="http://schemas.microsoft.com/office/drawing/2014/main" id="{CD42ABCE-ADF3-C741-AFC7-28B35F664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419" y="4086309"/>
            <a:ext cx="3372108" cy="222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9EF2BD-4BEF-6BC3-1785-EA3CD8E38E64}"/>
              </a:ext>
            </a:extLst>
          </p:cNvPr>
          <p:cNvSpPr/>
          <p:nvPr/>
        </p:nvSpPr>
        <p:spPr>
          <a:xfrm>
            <a:off x="4676652" y="5001377"/>
            <a:ext cx="140500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W. Tasmania</a:t>
            </a:r>
          </a:p>
          <a:p>
            <a:r>
              <a:rPr lang="en-US" sz="1200" dirty="0"/>
              <a:t>MRT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29A94-FD4A-1C07-0EF9-DC397CAC6EAF}"/>
              </a:ext>
            </a:extLst>
          </p:cNvPr>
          <p:cNvSpPr txBox="1"/>
          <p:nvPr/>
        </p:nvSpPr>
        <p:spPr>
          <a:xfrm>
            <a:off x="6096000" y="224530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Explicit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DB1E10-CB2A-2CE2-6146-DF865964ED1C}"/>
              </a:ext>
            </a:extLst>
          </p:cNvPr>
          <p:cNvSpPr txBox="1"/>
          <p:nvPr/>
        </p:nvSpPr>
        <p:spPr>
          <a:xfrm>
            <a:off x="8653330" y="312354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Implicit</a:t>
            </a:r>
          </a:p>
        </p:txBody>
      </p:sp>
    </p:spTree>
    <p:extLst>
      <p:ext uri="{BB962C8B-B14F-4D97-AF65-F5344CB8AC3E}">
        <p14:creationId xmlns:p14="http://schemas.microsoft.com/office/powerpoint/2010/main" val="793497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F6B3D7-D78C-F94B-B6D8-720B5D57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practice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928019-6E9E-744C-9C09-0A3C0924D7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 dirty="0"/>
              <a:t>Points (0D)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Curves (1D)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Surfaces (2D)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Volumes (3D)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Time (+1D)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B10624-6D0A-F9F7-39DF-EBEC36D4B5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1C3133-56EA-367C-CF4B-E5EEACF39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4" y="1314449"/>
            <a:ext cx="8129975" cy="45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25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AU" dirty="0"/>
              <a:t>Current practice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351" y="3796910"/>
            <a:ext cx="2668799" cy="16131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30751" y="5410052"/>
            <a:ext cx="29819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b="1" dirty="0"/>
              <a:t>Gorczyk and et al. 2017</a:t>
            </a:r>
          </a:p>
          <a:p>
            <a:r>
              <a:rPr lang="en-GB" sz="1100" dirty="0"/>
              <a:t>Intrusion of Magmatic Bodies Into</a:t>
            </a:r>
          </a:p>
          <a:p>
            <a:r>
              <a:rPr lang="en-GB" sz="1100" dirty="0"/>
              <a:t>the Continental Crust: 3‐D Numerical Models</a:t>
            </a:r>
            <a:endParaRPr lang="en-AU" sz="1100" dirty="0"/>
          </a:p>
        </p:txBody>
      </p:sp>
      <p:pic>
        <p:nvPicPr>
          <p:cNvPr id="7" name="Model 1_large fra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442" t="31939" r="6737" b="31750"/>
          <a:stretch/>
        </p:blipFill>
        <p:spPr>
          <a:xfrm>
            <a:off x="7799567" y="1752600"/>
            <a:ext cx="4226366" cy="13256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68751" y="2992019"/>
            <a:ext cx="33842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b="1" dirty="0" err="1"/>
              <a:t>Kohanpour</a:t>
            </a:r>
            <a:r>
              <a:rPr lang="en-AU" sz="1100" b="1" dirty="0"/>
              <a:t> et al. 2017</a:t>
            </a:r>
          </a:p>
          <a:p>
            <a:r>
              <a:rPr lang="en-GB" sz="1100" dirty="0"/>
              <a:t>Examining tectonic scenarios using geodynamic</a:t>
            </a:r>
          </a:p>
          <a:p>
            <a:r>
              <a:rPr lang="en-GB" sz="1100" dirty="0"/>
              <a:t>numerical modelling: Halls Creek </a:t>
            </a:r>
            <a:r>
              <a:rPr lang="en-GB" sz="1100" dirty="0" err="1"/>
              <a:t>Orogen</a:t>
            </a:r>
            <a:r>
              <a:rPr lang="en-GB" sz="1100" dirty="0"/>
              <a:t>, Australia</a:t>
            </a:r>
            <a:endParaRPr lang="en-AU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631738" y="321992"/>
            <a:ext cx="34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EarthSci</a:t>
            </a:r>
            <a:r>
              <a:rPr lang="en-AU" dirty="0"/>
              <a:t> (Geoscience Australia)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27138" y="3745468"/>
            <a:ext cx="30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Geoscience Analyst (MIRA)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29538" y="321992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i="1" dirty="0"/>
              <a:t>Data discovery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93551" y="3745468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i="1" dirty="0"/>
              <a:t>Editing,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D490E-9FD9-2943-A29F-73CC8E781A2E}"/>
              </a:ext>
            </a:extLst>
          </p:cNvPr>
          <p:cNvSpPr txBox="1"/>
          <p:nvPr/>
        </p:nvSpPr>
        <p:spPr>
          <a:xfrm>
            <a:off x="7799567" y="1393650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Geodynamic models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34D2A3-0315-8691-ABB1-19893FB2D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397" y="700934"/>
            <a:ext cx="4254500" cy="260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B66108-2A16-FD96-54C4-8675DC354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3043" y="4089214"/>
            <a:ext cx="4790000" cy="276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8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F6B3D7-D78C-F94B-B6D8-720B5D57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9529B6-F3B3-1D45-B3C1-CB518A7944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Difficulties of presenting 3D with a 2D medium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CCE6EA-51CE-A94A-BB44-117DBDBF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895600"/>
            <a:ext cx="4044950" cy="2722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0C8FA1-7DCA-964B-B360-4FECEB8B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4343130"/>
            <a:ext cx="5133456" cy="24047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D638F3-C086-0849-954A-6550346880B0}"/>
              </a:ext>
            </a:extLst>
          </p:cNvPr>
          <p:cNvSpPr txBox="1"/>
          <p:nvPr/>
        </p:nvSpPr>
        <p:spPr>
          <a:xfrm>
            <a:off x="381000" y="5528060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Pakyuz</a:t>
            </a:r>
            <a:r>
              <a:rPr lang="en-US" sz="1200" b="1" dirty="0"/>
              <a:t>-Charrier et al 2018</a:t>
            </a:r>
          </a:p>
          <a:p>
            <a:r>
              <a:rPr lang="en-US" sz="1200" dirty="0"/>
              <a:t>Mansfield, Victoria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734A6-2A97-CB4E-926A-97F2A7C5A7A8}"/>
              </a:ext>
            </a:extLst>
          </p:cNvPr>
          <p:cNvSpPr txBox="1"/>
          <p:nvPr/>
        </p:nvSpPr>
        <p:spPr>
          <a:xfrm>
            <a:off x="4730750" y="3998574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Le </a:t>
            </a:r>
            <a:r>
              <a:rPr lang="en-US" sz="1200" b="1" dirty="0" err="1"/>
              <a:t>Vailant</a:t>
            </a:r>
            <a:r>
              <a:rPr lang="en-US" sz="1200" b="1" dirty="0"/>
              <a:t> et al 2017</a:t>
            </a:r>
          </a:p>
          <a:p>
            <a:r>
              <a:rPr lang="en-US" sz="1200" dirty="0" err="1"/>
              <a:t>Kevitsa</a:t>
            </a:r>
            <a:r>
              <a:rPr lang="en-US" sz="1200" dirty="0"/>
              <a:t> Mine, drill hole tessellation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7D10E8-3105-4C4B-9DA6-A7779189F644}"/>
              </a:ext>
            </a:extLst>
          </p:cNvPr>
          <p:cNvSpPr txBox="1"/>
          <p:nvPr/>
        </p:nvSpPr>
        <p:spPr>
          <a:xfrm>
            <a:off x="5867400" y="277485"/>
            <a:ext cx="2452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Giraud et al 2018</a:t>
            </a:r>
          </a:p>
          <a:p>
            <a:r>
              <a:rPr lang="en-US" sz="1200" dirty="0" err="1"/>
              <a:t>Yerrida</a:t>
            </a:r>
            <a:r>
              <a:rPr lang="en-US" sz="1200" dirty="0"/>
              <a:t> Basin, WA, density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D3B341-0E89-2043-BDFB-0DD9E8B11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496" y="739150"/>
            <a:ext cx="5645150" cy="259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7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3821</TotalTime>
  <Words>819</Words>
  <Application>Microsoft Macintosh PowerPoint</Application>
  <PresentationFormat>Widescreen</PresentationFormat>
  <Paragraphs>199</Paragraphs>
  <Slides>18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Copperplate</vt:lpstr>
      <vt:lpstr>wfont_66fca8_15f14c190dfd436c9103ca236f808cc8</vt:lpstr>
      <vt:lpstr>wfont_66fca8_398a1a111e7646388308b930d5e55d02</vt:lpstr>
      <vt:lpstr>Office Theme</vt:lpstr>
      <vt:lpstr>Visualisation and interaction methods for 3D phenomena</vt:lpstr>
      <vt:lpstr>Overview</vt:lpstr>
      <vt:lpstr>History</vt:lpstr>
      <vt:lpstr>PowerPoint Presentation</vt:lpstr>
      <vt:lpstr>Progression – geophysical grids (really models)</vt:lpstr>
      <vt:lpstr>Progression – 3D models</vt:lpstr>
      <vt:lpstr>Current practice</vt:lpstr>
      <vt:lpstr>Current practice</vt:lpstr>
      <vt:lpstr>Current practice</vt:lpstr>
      <vt:lpstr>Current practice</vt:lpstr>
      <vt:lpstr>Visualisation ~ Communication</vt:lpstr>
      <vt:lpstr>Interaction and sharing</vt:lpstr>
      <vt:lpstr>PowerPoint Presentation</vt:lpstr>
      <vt:lpstr>PowerPoint Presentation</vt:lpstr>
      <vt:lpstr>Interaction and sharing</vt:lpstr>
      <vt:lpstr>Interaction and sharing</vt:lpstr>
      <vt:lpstr>Other free or open source resources</vt:lpstr>
      <vt:lpstr>Concluding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Visualisation and interaction methods for 3D phenomena</dc:title>
  <dc:creator>Lindsay, Mark (Mineral Resources, Kensington WA)</dc:creator>
  <cp:lastModifiedBy>Lindsay, Mark (Mineral Resources, Kensington WA)</cp:lastModifiedBy>
  <cp:revision>7</cp:revision>
  <dcterms:created xsi:type="dcterms:W3CDTF">2023-07-07T00:10:21Z</dcterms:created>
  <dcterms:modified xsi:type="dcterms:W3CDTF">2023-07-21T07:42:06Z</dcterms:modified>
</cp:coreProperties>
</file>